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8" r:id="rId4"/>
    <p:sldId id="261" r:id="rId5"/>
    <p:sldId id="257" r:id="rId6"/>
    <p:sldId id="263" r:id="rId7"/>
    <p:sldId id="262" r:id="rId8"/>
    <p:sldId id="260" r:id="rId9"/>
    <p:sldId id="271" r:id="rId10"/>
    <p:sldId id="259" r:id="rId11"/>
    <p:sldId id="274" r:id="rId12"/>
    <p:sldId id="275" r:id="rId13"/>
    <p:sldId id="265" r:id="rId14"/>
    <p:sldId id="267" r:id="rId15"/>
    <p:sldId id="282" r:id="rId16"/>
    <p:sldId id="269" r:id="rId17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35B115-1922-E344-A9C2-EFDCDFF4A60C}" type="datetimeFigureOut">
              <a:rPr lang="en-US"/>
              <a:t>09-Aug-23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B2734C-C554-1F43-86F3-DA5EA4A1A826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David Hubel’s Eye, Brain and Vision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B2734C-C554-1F43-86F3-DA5EA4A1A826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cores vistas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real?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2734C-C554-1F43-86F3-DA5EA4A1A8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4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09-Aug-23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810" y="0"/>
            <a:ext cx="12184380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1289049" y="2714626"/>
            <a:ext cx="97917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1289049" y="3429001"/>
            <a:ext cx="9791700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1200149" y="6356350"/>
            <a:ext cx="9791700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85900"/>
            <a:ext cx="10706100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09-Aug-23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86501" y="1484313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301" y="1487488"/>
            <a:ext cx="5295899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2181225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2190750"/>
            <a:ext cx="5295899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09-Aug-23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09-Aug-23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6286501" y="1476376"/>
            <a:ext cx="5295899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876299" y="4086226"/>
            <a:ext cx="5295899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76299" y="5791201"/>
            <a:ext cx="5295899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6565899" y="0"/>
            <a:ext cx="5626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09-Aug-23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609600" y="781051"/>
            <a:ext cx="5818011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876301" y="1485900"/>
            <a:ext cx="5551311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1_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 de texto Mestres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D3A6509-23EB-4B44-A528-7D90D9904DC9}" type="datetime1">
              <a:rPr lang="en-US"/>
              <a:t>09-Aug-23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09-Aug-23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9D3A6509-23EB-4B44-A528-7D90D9904DC9}" type="datetime1">
              <a:rPr lang="en-US"/>
              <a:t>09-Aug-23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194426"/>
            <a:ext cx="28448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search.creativecommons.org/photos/bf5f196b-a13a-4d15-bee6-199358eb37f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github.io/robotica-computacional/modulos/01-imagens-e-matrizes/atividade2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insper.github.io/robotica-computacional/modulos/01-imagens-e-matrizes/atividade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nsper.github.io/robotica-computacional/modulos/01-imagens-e-matrizes/atividade5/" TargetMode="External"/><Relationship Id="rId5" Type="http://schemas.openxmlformats.org/officeDocument/2006/relationships/hyperlink" Target="https://insper.github.io/robotica-computacional/modulos/01-imagens-e-matrizes/atividade4/" TargetMode="External"/><Relationship Id="rId4" Type="http://schemas.openxmlformats.org/officeDocument/2006/relationships/hyperlink" Target="https://insper.github.io/robotica-computacional/modulos/01-imagens-e-matrizes/atividade3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pjreddie.com/darknet/yolov3/" TargetMode="External"/><Relationship Id="rId7" Type="http://schemas.openxmlformats.org/officeDocument/2006/relationships/hyperlink" Target="https://80.lv/articles/this-neural-network-creates-3d-scenes-from-2d-images/" TargetMode="External"/><Relationship Id="rId2" Type="http://schemas.openxmlformats.org/officeDocument/2006/relationships/hyperlink" Target="https://youtu.be/FQVS_0Bja6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karpathy/neuraltalk2" TargetMode="External"/><Relationship Id="rId5" Type="http://schemas.openxmlformats.org/officeDocument/2006/relationships/hyperlink" Target="https://vimeo.com/146492001" TargetMode="External"/><Relationship Id="rId4" Type="http://schemas.openxmlformats.org/officeDocument/2006/relationships/hyperlink" Target="https://youtu.be/h-PlslPNae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asikofnv.com/try-these-3-fun-tests-to-find-your-visual-blind-spot/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blindness.com/coblis-color-blindness-simulator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58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1289046" y="2838145"/>
            <a:ext cx="9791699" cy="1295398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599"/>
              </a:spcAft>
              <a:defRPr/>
            </a:pPr>
            <a:r>
              <a:rPr lang="pt-BR">
                <a:latin typeface="Verdana"/>
                <a:cs typeface="Verdana"/>
              </a:rPr>
              <a:t>Rob</a:t>
            </a:r>
            <a:r>
              <a:rPr lang="en-US">
                <a:latin typeface="Verdana"/>
                <a:cs typeface="Verdana"/>
              </a:rPr>
              <a:t>ótica Computacional</a:t>
            </a:r>
            <a:endParaRPr lang="pt-BR">
              <a:latin typeface="Verdana"/>
              <a:cs typeface="Verdana"/>
            </a:endParaRPr>
          </a:p>
          <a:p>
            <a:pPr>
              <a:defRPr/>
            </a:pPr>
            <a:r>
              <a:rPr lang="pt-BR" sz="2000"/>
              <a:t>Processamento de Imagens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t>Qual a diferença…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423660" y="3539629"/>
            <a:ext cx="5044440" cy="4351338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4191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u="sng">
                <a:hlinkClick r:id="rId3" tooltip="https://ccsearch.creativecommons.org/photos/bf5f196b-a13a-4d15-bee6-199358eb37f7"/>
              </a:rPr>
              <a:t>Fonte: https://ccsearch.creativecommons.org/photos/bf5f196b-a13a-4d15-bee6-199358eb37f7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1790482"/>
            <a:ext cx="5061536" cy="3649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27955" y="1926581"/>
            <a:ext cx="5440145" cy="296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28663" y="986657"/>
            <a:ext cx="1102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Em termos de luz entre uma laranja e a imagem de uma laranja?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/>
              <a:t>Canais da Imagem</a:t>
            </a:r>
            <a:endParaRPr/>
          </a:p>
        </p:txBody>
      </p:sp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258CD5D4-DCEB-DAF7-4D12-0A968E101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| Digital image representation. (A) Logical image with values 1 for white and 0 for black; (B) Grayscale image in the 24-bits depth format (values ranging from 0 to 255); (C) Color image on the RGB color space where each matrix is a 24-bits depth image, one for each color layer.">
            <a:extLst>
              <a:ext uri="{FF2B5EF4-FFF2-40B4-BE49-F238E27FC236}">
                <a16:creationId xmlns:a16="http://schemas.microsoft.com/office/drawing/2014/main" id="{1C2AD3EF-AEA2-B3F2-7EB1-D5B0E059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948" y="1360023"/>
            <a:ext cx="6198103" cy="539599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RGB</a:t>
            </a:r>
            <a:endParaRPr dirty="0"/>
          </a:p>
        </p:txBody>
      </p:sp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3654A681-7F99-2D4A-B5FC-B6FB4420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9923" y="1485900"/>
            <a:ext cx="8998856" cy="4724399"/>
          </a:xfrm>
          <a:prstGeom prst="rect">
            <a:avLst/>
          </a:prstGeom>
          <a:noFill/>
        </p:spPr>
      </p:pic>
      <p:sp>
        <p:nvSpPr>
          <p:cNvPr id="2060" name="Text Placeholder 3">
            <a:extLst>
              <a:ext uri="{FF2B5EF4-FFF2-40B4-BE49-F238E27FC236}">
                <a16:creationId xmlns:a16="http://schemas.microsoft.com/office/drawing/2014/main" id="{F2957620-2D98-3A88-ECD2-1A043E55FC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231" name="Espaço Reservado para Número de Slide 230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0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m 11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2"/>
          <a:srcRect l="7763" t="6509" r="7212" b="6611"/>
          <a:stretch/>
        </p:blipFill>
        <p:spPr bwMode="auto">
          <a:xfrm>
            <a:off x="8802208" y="871752"/>
            <a:ext cx="3119923" cy="3188044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"/>
          <p:cNvPicPr>
            <a:picLocks noChangeAspect="1"/>
          </p:cNvPicPr>
          <p:nvPr/>
        </p:nvPicPr>
        <p:blipFill>
          <a:blip r:embed="rId3"/>
          <a:srcRect l="8224" t="7804" r="6908" b="7402"/>
          <a:stretch/>
        </p:blipFill>
        <p:spPr bwMode="auto">
          <a:xfrm>
            <a:off x="6182496" y="3672745"/>
            <a:ext cx="3188042" cy="31852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988738" cy="180000"/>
          </a:xfrm>
        </p:spPr>
        <p:txBody>
          <a:bodyPr/>
          <a:lstStyle/>
          <a:p>
            <a:pPr>
              <a:defRPr/>
            </a:pPr>
            <a:r>
              <a:rPr lang="pt-BR"/>
              <a:t>Qual é cada canal?</a:t>
            </a:r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13</a:t>
            </a:fld>
            <a:endParaRPr lang="en-US"/>
          </a:p>
        </p:txBody>
      </p:sp>
      <p:pic>
        <p:nvPicPr>
          <p:cNvPr id="6" name="Imagem 5" descr="Ovo em cima&#10;&#10;Descrição gerada automaticamente com confiança média"/>
          <p:cNvPicPr>
            <a:picLocks noChangeAspect="1"/>
          </p:cNvPicPr>
          <p:nvPr/>
        </p:nvPicPr>
        <p:blipFill>
          <a:blip r:embed="rId4">
            <a:alphaModFix/>
          </a:blip>
          <a:srcRect l="6909" t="6263" r="6182" b="6808"/>
          <a:stretch/>
        </p:blipFill>
        <p:spPr bwMode="auto">
          <a:xfrm>
            <a:off x="89937" y="3014445"/>
            <a:ext cx="3184603" cy="3185255"/>
          </a:xfrm>
          <a:prstGeom prst="rect">
            <a:avLst/>
          </a:prstGeom>
        </p:spPr>
      </p:pic>
      <p:pic>
        <p:nvPicPr>
          <p:cNvPr id="8" name="Imagem 7" descr="Foto preta e branca da lua&#10;&#10;Descrição gerada automaticamente com confiança média"/>
          <p:cNvPicPr>
            <a:picLocks noChangeAspect="1"/>
          </p:cNvPicPr>
          <p:nvPr/>
        </p:nvPicPr>
        <p:blipFill>
          <a:blip r:embed="rId5"/>
          <a:srcRect l="7613" t="6998" r="6228" b="6497"/>
          <a:stretch/>
        </p:blipFill>
        <p:spPr bwMode="auto">
          <a:xfrm>
            <a:off x="3274540" y="1448525"/>
            <a:ext cx="3076833" cy="3089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Modelo de Cor - HSV</a:t>
            </a:r>
            <a:endParaRPr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A41DD34-1A92-A71E-C844-E5BFAEF17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95600" y="1400176"/>
            <a:ext cx="7200800" cy="5409737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Atividades Modulo 1</a:t>
            </a:r>
          </a:p>
        </p:txBody>
      </p:sp>
      <p:sp>
        <p:nvSpPr>
          <p:cNvPr id="1820912569" name="Text Placeholder 2">
            <a:extLst>
              <a:ext uri="{FF2B5EF4-FFF2-40B4-BE49-F238E27FC236}">
                <a16:creationId xmlns:a16="http://schemas.microsoft.com/office/drawing/2014/main" id="{253BA4F0-D5B6-93CB-A744-7C1A73007F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AB01ED-6BFD-D8BF-6B90-6AE8ED95F485}"/>
              </a:ext>
            </a:extLst>
          </p:cNvPr>
          <p:cNvSpPr txBox="1"/>
          <p:nvPr/>
        </p:nvSpPr>
        <p:spPr bwMode="auto">
          <a:xfrm>
            <a:off x="876301" y="1476375"/>
            <a:ext cx="5295899" cy="466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2"/>
              </a:rPr>
              <a:t>Atividade 01 - Leitura de imagens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3"/>
              </a:rPr>
              <a:t>Atividade 02 - Percorrendo a imagem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4"/>
              </a:rPr>
              <a:t>Atividade 03 - Cookbook de Numpy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5"/>
              </a:rPr>
              <a:t>Atividade 04 - Segmentação de imagens por cor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b="0" i="0">
                <a:effectLst/>
                <a:latin typeface="Verdana"/>
                <a:ea typeface="Verdana"/>
                <a:hlinkClick r:id="rId6"/>
              </a:rPr>
              <a:t>Atividade 05 - Classes em Python</a:t>
            </a:r>
            <a:endParaRPr lang="pt-BR" b="0" i="0">
              <a:effectLst/>
              <a:latin typeface="Verdana"/>
              <a:ea typeface="Verdana"/>
            </a:endParaRPr>
          </a:p>
          <a:p>
            <a:pPr defTabSz="914400">
              <a:spcAft>
                <a:spcPts val="600"/>
              </a:spcAft>
              <a:defRPr/>
            </a:pPr>
            <a:endParaRPr lang="pt-BR">
              <a:latin typeface="Verdana"/>
              <a:ea typeface="Verdana"/>
            </a:endParaRPr>
          </a:p>
        </p:txBody>
      </p: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9E4193B8-A5A4-C0AD-7EE8-06FA15FF8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710" y="1476376"/>
            <a:ext cx="3761481" cy="4676775"/>
          </a:xfrm>
          <a:prstGeom prst="rect">
            <a:avLst/>
          </a:prstGeom>
          <a:noFill/>
        </p:spPr>
      </p:pic>
      <p:sp>
        <p:nvSpPr>
          <p:cNvPr id="1820912559" name="Slide Number Placeholder 5">
            <a:extLst>
              <a:ext uri="{FF2B5EF4-FFF2-40B4-BE49-F238E27FC236}">
                <a16:creationId xmlns:a16="http://schemas.microsoft.com/office/drawing/2014/main" id="{55C1FC13-2134-9E11-7D21-4F8EC2A3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Estado da arte?</a:t>
            </a:r>
            <a:endParaRPr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04A48C-5C48-E946-2DC7-28EAC9E2C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err="1"/>
              <a:t>Detecção</a:t>
            </a:r>
            <a:r>
              <a:rPr lang="pt-BR" sz="1500"/>
              <a:t> de </a:t>
            </a:r>
            <a:r>
              <a:rPr lang="pt-BR" sz="1500" err="1"/>
              <a:t>objetos</a:t>
            </a:r>
            <a:r>
              <a:rPr lang="pt-BR" sz="1500"/>
              <a:t> com Transformers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2" tooltip="https://youtu.be/FQVS_0Bja6o"/>
              </a:rPr>
              <a:t>https://youtu.be/FQVS_0Bja6o</a:t>
            </a:r>
            <a:endParaRPr lang="pt-BR" sz="1500"/>
          </a:p>
          <a:p>
            <a:pPr marL="457200" lvl="1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/>
              <a:t>YOLO: você </a:t>
            </a:r>
            <a:r>
              <a:rPr lang="pt-BR" sz="1500" err="1"/>
              <a:t>pode</a:t>
            </a:r>
            <a:r>
              <a:rPr lang="pt-BR" sz="1500"/>
              <a:t> </a:t>
            </a:r>
            <a:r>
              <a:rPr lang="pt-BR" sz="1500" err="1"/>
              <a:t>rodar</a:t>
            </a:r>
            <a:r>
              <a:rPr lang="pt-BR" sz="1500"/>
              <a:t> </a:t>
            </a:r>
            <a:r>
              <a:rPr lang="pt-BR" sz="1500" err="1"/>
              <a:t>na</a:t>
            </a:r>
            <a:r>
              <a:rPr lang="pt-BR" sz="1500"/>
              <a:t> </a:t>
            </a:r>
            <a:r>
              <a:rPr lang="pt-BR" sz="1500" err="1"/>
              <a:t>sua</a:t>
            </a:r>
            <a:r>
              <a:rPr lang="pt-BR" sz="1500"/>
              <a:t> </a:t>
            </a:r>
            <a:r>
              <a:rPr lang="pt-BR" sz="1500" err="1"/>
              <a:t>máquina</a:t>
            </a:r>
            <a:endParaRPr lang="pt-BR" sz="150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3" tooltip="https://pjreddie.com/darknet/yolov3/"/>
              </a:rPr>
              <a:t>https://pjreddie.com/darknet/yolov3/</a:t>
            </a:r>
            <a:endParaRPr lang="pt-BR" sz="150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4" tooltip="https://youtu.be/h-PlslPNaeI"/>
              </a:rPr>
              <a:t>https://youtu.be/h-PlslPNaeI</a:t>
            </a:r>
            <a:r>
              <a:rPr lang="pt-BR" sz="1500"/>
              <a:t> (v5)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err="1"/>
              <a:t>NeuralTalk</a:t>
            </a:r>
            <a:r>
              <a:rPr lang="pt-BR" sz="1500"/>
              <a:t> – </a:t>
            </a:r>
            <a:r>
              <a:rPr lang="pt-BR" sz="1500" err="1"/>
              <a:t>descreve</a:t>
            </a:r>
            <a:r>
              <a:rPr lang="pt-BR" sz="1500"/>
              <a:t> o que é visto </a:t>
            </a:r>
            <a:r>
              <a:rPr lang="pt-BR" sz="1500" err="1"/>
              <a:t>em</a:t>
            </a:r>
            <a:r>
              <a:rPr lang="pt-BR" sz="1500"/>
              <a:t> imagens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5" tooltip="https://vimeo.com/146492001"/>
              </a:rPr>
              <a:t>https://vimeo.com/146492001</a:t>
            </a:r>
            <a:endParaRPr lang="pt-BR" sz="1500"/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6" tooltip="https://github.com/karpathy/neuraltalk2"/>
              </a:rPr>
              <a:t>https://github.com/karpathy/neuraltalk2</a:t>
            </a: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err="1"/>
              <a:t>Geração</a:t>
            </a:r>
            <a:r>
              <a:rPr lang="pt-BR" sz="1500"/>
              <a:t> de </a:t>
            </a:r>
            <a:r>
              <a:rPr lang="pt-BR" sz="1500" err="1"/>
              <a:t>cenários</a:t>
            </a:r>
            <a:r>
              <a:rPr lang="pt-BR" sz="1500"/>
              <a:t> 3D a partir de </a:t>
            </a:r>
            <a:r>
              <a:rPr lang="pt-BR" sz="1500" err="1"/>
              <a:t>fotos</a:t>
            </a:r>
            <a:r>
              <a:rPr lang="pt-BR" sz="150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500" u="sng">
                <a:hlinkClick r:id="rId7" tooltip="https://80.lv/articles/this-neural-network-creates-3d-scenes-from-2d-images/"/>
              </a:rPr>
              <a:t>https://80.lv/articles/this-neural-network-creates-3d-scenes-from-2d-images/</a:t>
            </a:r>
            <a:endParaRPr lang="pt-BR" sz="1500"/>
          </a:p>
          <a:p>
            <a:pPr marL="457200" lvl="1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  <a:defRPr/>
            </a:pPr>
            <a:endParaRPr lang="pt-BR" sz="1500"/>
          </a:p>
        </p:txBody>
      </p:sp>
      <p:pic>
        <p:nvPicPr>
          <p:cNvPr id="4" name="Picture 3" descr="Rua de uma cidade&#10;&#10;Descrição gerada automaticamente"/>
          <p:cNvPicPr>
            <a:picLocks noChangeAspect="1"/>
          </p:cNvPicPr>
          <p:nvPr/>
        </p:nvPicPr>
        <p:blipFill rotWithShape="1">
          <a:blip r:embed="rId8"/>
          <a:srcRect r="21866" b="1"/>
          <a:stretch/>
        </p:blipFill>
        <p:spPr bwMode="auto">
          <a:xfrm>
            <a:off x="6286501" y="1476376"/>
            <a:ext cx="5295899" cy="4676775"/>
          </a:xfrm>
          <a:prstGeom prst="rect">
            <a:avLst/>
          </a:prstGeom>
          <a:noFill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Luz e Visão Biológica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>
                <a:latin typeface="Verdana"/>
                <a:ea typeface="Verdana"/>
                <a:cs typeface="Verdana"/>
              </a:rPr>
              <a:t>Visão - partes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3433848" y="1485900"/>
            <a:ext cx="5591006" cy="47243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 bwMode="auto">
          <a:xfrm>
            <a:off x="215901" y="85725"/>
            <a:ext cx="9639300" cy="35242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pt-BR" sz="1200" b="1">
                <a:solidFill>
                  <a:srgbClr val="BCBEC0"/>
                </a:solidFill>
                <a:latin typeface="Verdana"/>
                <a:ea typeface="Verdana"/>
              </a:rPr>
              <a:t>Fonte: http://www.cvrl.org/frcophth/FRCO%20Fundamental%20optics%20Rod%20cone%20vision.pdf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F417F35-3D42-B263-0CAA-86F553BE8204}"/>
              </a:ext>
            </a:extLst>
          </p:cNvPr>
          <p:cNvSpPr txBox="1"/>
          <p:nvPr/>
        </p:nvSpPr>
        <p:spPr bwMode="auto">
          <a:xfrm>
            <a:off x="2952987" y="6194426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1200" dirty="0"/>
              <a:t>Fonte: http://www.cvrl.org/frcophth/FRCO%20Fundamental%20optics%20Rod%20cone%20vision.pdf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5070763" cy="1415396"/>
          </a:xfrm>
        </p:spPr>
        <p:txBody>
          <a:bodyPr/>
          <a:lstStyle/>
          <a:p>
            <a:pPr>
              <a:defRPr/>
            </a:pPr>
            <a:r>
              <a:rPr lang="en-US"/>
              <a:t>Retina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03520" y="2033195"/>
            <a:ext cx="6050280" cy="4143767"/>
          </a:xfrm>
        </p:spPr>
        <p:txBody>
          <a:bodyPr/>
          <a:lstStyle/>
          <a:p>
            <a:pPr>
              <a:defRPr/>
            </a:pPr>
            <a:r>
              <a:rPr lang="en-US"/>
              <a:t> </a:t>
            </a:r>
            <a:endParaRPr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8200" y="2147888"/>
            <a:ext cx="3345873" cy="2822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43186" y="659823"/>
            <a:ext cx="5880100" cy="4457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5070764" y="5444836"/>
            <a:ext cx="628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Retina com cones e bastonetes (rods) ao fundo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42888" y="5915025"/>
            <a:ext cx="1080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t>Divertido: como encontrar seu ponto cego </a:t>
            </a:r>
            <a:r>
              <a:rPr lang="en-US" u="sng">
                <a:hlinkClick r:id="rId5" tooltip="https://lasikofnv.com/try-these-3-fun-tests-to-find-your-visual-blind-spot/"/>
              </a:rPr>
              <a:t>https://lasikofnv.com/try-these-3-fun-tests-to-find-your-visual-blind-spot/</a:t>
            </a:r>
            <a:endParaRPr lang="en-US"/>
          </a:p>
          <a:p>
            <a:pPr>
              <a:defRPr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201752" name="Title 1"/>
          <p:cNvSpPr>
            <a:spLocks noGrp="1"/>
          </p:cNvSpPr>
          <p:nvPr>
            <p:ph type="title"/>
          </p:nvPr>
        </p:nvSpPr>
        <p:spPr bwMode="auto">
          <a:xfrm>
            <a:off x="609600" y="781051"/>
            <a:ext cx="109728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Espectro</a:t>
            </a:r>
            <a:r>
              <a:rPr lang="en-US" dirty="0"/>
              <a:t> (com </a:t>
            </a:r>
            <a:r>
              <a:rPr lang="en-US" dirty="0" err="1"/>
              <a:t>visível</a:t>
            </a:r>
            <a:r>
              <a:rPr lang="en-US" dirty="0"/>
              <a:t> </a:t>
            </a:r>
            <a:r>
              <a:rPr lang="en-US" dirty="0" err="1"/>
              <a:t>destacado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739061020" name="Text Placeholder 2">
            <a:extLst>
              <a:ext uri="{FF2B5EF4-FFF2-40B4-BE49-F238E27FC236}">
                <a16:creationId xmlns:a16="http://schemas.microsoft.com/office/drawing/2014/main" id="{618136AD-3919-22FF-F3AA-52B60CE02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1" y="85725"/>
            <a:ext cx="9639300" cy="352425"/>
          </a:xfrm>
        </p:spPr>
        <p:txBody>
          <a:bodyPr/>
          <a:lstStyle/>
          <a:p>
            <a:endParaRPr lang="en-US"/>
          </a:p>
        </p:txBody>
      </p:sp>
      <p:sp>
        <p:nvSpPr>
          <p:cNvPr id="1203591795" name="Content Placeholder 2"/>
          <p:cNvSpPr>
            <a:spLocks noGrp="1"/>
          </p:cNvSpPr>
          <p:nvPr>
            <p:ph idx="1"/>
          </p:nvPr>
        </p:nvSpPr>
        <p:spPr bwMode="auto">
          <a:xfrm>
            <a:off x="876301" y="1476375"/>
            <a:ext cx="5295899" cy="466725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/>
              <a:t> </a:t>
            </a:r>
          </a:p>
        </p:txBody>
      </p:sp>
      <p:sp>
        <p:nvSpPr>
          <p:cNvPr id="1739061015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194426"/>
            <a:ext cx="284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7CF456A6-174B-2690-3758-002C512B55E0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C5155F-D63F-2182-B005-3E3B9229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20090" y="1825624"/>
            <a:ext cx="8679429" cy="46408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766191" cy="1682453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Metameria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1013791" y="5513099"/>
            <a:ext cx="922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olhos</a:t>
            </a:r>
            <a:r>
              <a:rPr sz="2800" dirty="0"/>
              <a:t> não </a:t>
            </a:r>
            <a:r>
              <a:rPr sz="2800" dirty="0" err="1"/>
              <a:t>distinguem</a:t>
            </a:r>
            <a:r>
              <a:rPr sz="2800" dirty="0"/>
              <a:t> entre “luz pura”  e 3 </a:t>
            </a:r>
            <a:r>
              <a:rPr sz="2800" dirty="0" err="1"/>
              <a:t>luzes</a:t>
            </a:r>
            <a:r>
              <a:rPr sz="2800" dirty="0"/>
              <a:t> R,G e B que </a:t>
            </a:r>
            <a:r>
              <a:rPr sz="2800" dirty="0" err="1"/>
              <a:t>ativam</a:t>
            </a:r>
            <a:r>
              <a:rPr sz="2800" dirty="0"/>
              <a:t> </a:t>
            </a:r>
            <a:r>
              <a:rPr sz="2800" dirty="0" err="1"/>
              <a:t>os</a:t>
            </a:r>
            <a:r>
              <a:rPr sz="2800" dirty="0"/>
              <a:t> </a:t>
            </a:r>
            <a:r>
              <a:rPr sz="2800" dirty="0" err="1"/>
              <a:t>receptores</a:t>
            </a:r>
            <a:r>
              <a:rPr sz="2800" dirty="0"/>
              <a:t> da </a:t>
            </a:r>
            <a:r>
              <a:rPr sz="2800" dirty="0" err="1"/>
              <a:t>mesma</a:t>
            </a:r>
            <a:r>
              <a:rPr sz="2800" dirty="0"/>
              <a:t> forma</a:t>
            </a:r>
            <a:endParaRPr dirty="0"/>
          </a:p>
        </p:txBody>
      </p:sp>
      <p:pic>
        <p:nvPicPr>
          <p:cNvPr id="7" name="Picture 2" descr="https://www.unm.edu/~toolson/human_cone_action_spectra.gif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67730" y="691528"/>
            <a:ext cx="10128600" cy="46794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2727" y="1528762"/>
            <a:ext cx="10319474" cy="324326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3059952" cy="1744766"/>
          </a:xfrm>
        </p:spPr>
        <p:txBody>
          <a:bodyPr/>
          <a:lstStyle/>
          <a:p>
            <a:pPr>
              <a:defRPr/>
            </a:pPr>
            <a:r>
              <a:rPr lang="en-US"/>
              <a:t>Visão multiespectral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38200" y="1936461"/>
            <a:ext cx="6744064" cy="306503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8390964" y="2000922"/>
            <a:ext cx="3065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/>
              <a:t>Tem 16 receptores sensíveis a diferentes comprimentos de onda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 err="1"/>
              <a:t>Ou,por</a:t>
            </a:r>
            <a:r>
              <a:rPr lang="pt-BR" dirty="0"/>
              <a:t> outro lado, veja como pessoas com deficiência cromática </a:t>
            </a:r>
            <a:r>
              <a:rPr lang="pt-BR" dirty="0" err="1"/>
              <a:t>vêem</a:t>
            </a:r>
            <a:r>
              <a:rPr lang="pt-BR" dirty="0"/>
              <a:t> o mundo:</a:t>
            </a:r>
          </a:p>
          <a:p>
            <a:pPr>
              <a:defRPr/>
            </a:pPr>
            <a:r>
              <a:rPr lang="pt-BR" u="sng" dirty="0">
                <a:hlinkClick r:id="rId3" tooltip="http://www.color-blindness.com/coblis-color-blindness-simulator/"/>
              </a:rPr>
              <a:t>http://www.color-blindness.com/coblis-color-blindness-simulator/</a:t>
            </a:r>
            <a:endParaRPr lang="pt-BR" dirty="0"/>
          </a:p>
          <a:p>
            <a:pPr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pt-BR" dirty="0"/>
              <a:t>Visão Computacional</a:t>
            </a:r>
            <a:br>
              <a:rPr lang="pt-BR" dirty="0"/>
            </a:br>
            <a:endParaRPr lang="en-US" dirty="0"/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94426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A3AAB12-BB6E-1B4F-AF2F-E6C37C68B919}" type="slidenum">
              <a:rPr lang="en-US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384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Dia1_2022</Template>
  <TotalTime>170</TotalTime>
  <Words>372</Words>
  <Application>Microsoft Office PowerPoint</Application>
  <DocSecurity>0</DocSecurity>
  <PresentationFormat>Widescreen</PresentationFormat>
  <Paragraphs>69</Paragraphs>
  <Slides>16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Verdana</vt:lpstr>
      <vt:lpstr>Personalizar design</vt:lpstr>
      <vt:lpstr>Apresentação do PowerPoint</vt:lpstr>
      <vt:lpstr>Luz e Visão Biológica </vt:lpstr>
      <vt:lpstr>Visão - partes</vt:lpstr>
      <vt:lpstr>Retina</vt:lpstr>
      <vt:lpstr>Espectro (com visível destacado)</vt:lpstr>
      <vt:lpstr>Metameria</vt:lpstr>
      <vt:lpstr>Apresentação do PowerPoint</vt:lpstr>
      <vt:lpstr>Visão multiespectral</vt:lpstr>
      <vt:lpstr>Visão Computacional </vt:lpstr>
      <vt:lpstr>Qual a diferença…</vt:lpstr>
      <vt:lpstr>Canais da Imagem</vt:lpstr>
      <vt:lpstr>Modelo de Cor - RGB</vt:lpstr>
      <vt:lpstr>Qual é cada canal?</vt:lpstr>
      <vt:lpstr>Modelo de Cor - HSV</vt:lpstr>
      <vt:lpstr>Atividades Modulo 1</vt:lpstr>
      <vt:lpstr>Estado da arte?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Fábio Miranda</dc:creator>
  <cp:keywords/>
  <dc:description/>
  <cp:lastModifiedBy>Diego Soler</cp:lastModifiedBy>
  <cp:revision>40</cp:revision>
  <dcterms:created xsi:type="dcterms:W3CDTF">2016-04-26T11:53:07Z</dcterms:created>
  <dcterms:modified xsi:type="dcterms:W3CDTF">2023-08-09T12:58:35Z</dcterms:modified>
  <cp:category/>
  <dc:identifier/>
  <cp:contentStatus/>
  <dc:language/>
  <cp:version/>
</cp:coreProperties>
</file>